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431"/>
    <p:restoredTop sz="94717"/>
  </p:normalViewPr>
  <p:slideViewPr>
    <p:cSldViewPr snapToGrid="0" snapToObjects="1">
      <p:cViewPr varScale="1">
        <p:scale>
          <a:sx n="81" d="100"/>
          <a:sy n="81" d="100"/>
        </p:scale>
        <p:origin x="192" y="2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3/26/19</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3/26/19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3/26/19</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3/26/19</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3/26/19</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3/26/19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3/26/19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3/26/19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3/26/19</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3/26/19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3/26/19</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3/26/19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3/26/19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3/26/19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3/26/19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3/26/19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3/26/19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3/26/19</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Translation and </a:t>
            </a:r>
            <a:br>
              <a:rPr lang="en-US" dirty="0" smtClean="0"/>
            </a:br>
            <a:r>
              <a:rPr lang="en-US" dirty="0" smtClean="0"/>
              <a:t>Point Mutations</a:t>
            </a:r>
            <a:endParaRPr lang="en-US" dirty="0"/>
          </a:p>
        </p:txBody>
      </p:sp>
      <p:sp>
        <p:nvSpPr>
          <p:cNvPr id="3" name="Subtitle 2"/>
          <p:cNvSpPr>
            <a:spLocks noGrp="1"/>
          </p:cNvSpPr>
          <p:nvPr>
            <p:ph type="subTitle" idx="1"/>
          </p:nvPr>
        </p:nvSpPr>
        <p:spPr/>
        <p:txBody>
          <a:bodyPr/>
          <a:lstStyle/>
          <a:p>
            <a:r>
              <a:rPr lang="en-US" dirty="0" smtClean="0"/>
              <a:t>Ch. 14 Sections 4-5</a:t>
            </a:r>
            <a:endParaRPr lang="en-US" dirty="0"/>
          </a:p>
        </p:txBody>
      </p:sp>
    </p:spTree>
    <p:extLst>
      <p:ext uri="{BB962C8B-B14F-4D97-AF65-F5344CB8AC3E}">
        <p14:creationId xmlns:p14="http://schemas.microsoft.com/office/powerpoint/2010/main" val="14564358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 mutations</a:t>
            </a:r>
            <a:endParaRPr lang="en-US" dirty="0"/>
          </a:p>
        </p:txBody>
      </p:sp>
      <p:sp>
        <p:nvSpPr>
          <p:cNvPr id="3" name="Content Placeholder 2"/>
          <p:cNvSpPr>
            <a:spLocks noGrp="1"/>
          </p:cNvSpPr>
          <p:nvPr>
            <p:ph idx="1"/>
          </p:nvPr>
        </p:nvSpPr>
        <p:spPr/>
        <p:txBody>
          <a:bodyPr/>
          <a:lstStyle/>
          <a:p>
            <a:r>
              <a:rPr lang="en-US" dirty="0" smtClean="0"/>
              <a:t>Changes to the genetic information of a cell and responsible for the huge diversity among organisms.</a:t>
            </a:r>
          </a:p>
          <a:p>
            <a:r>
              <a:rPr lang="en-US" dirty="0" smtClean="0"/>
              <a:t>Mutations are the source of new genes and lead to new phenotypes.</a:t>
            </a:r>
          </a:p>
          <a:p>
            <a:r>
              <a:rPr lang="en-US" dirty="0" smtClean="0"/>
              <a:t>Point mutations – change in a single base pair of a gene</a:t>
            </a:r>
          </a:p>
          <a:p>
            <a:r>
              <a:rPr lang="en-US" dirty="0" smtClean="0"/>
              <a:t>In a gamete, a point mutation may be transmitted to offspring and future generations.</a:t>
            </a:r>
          </a:p>
          <a:p>
            <a:r>
              <a:rPr lang="en-US" dirty="0" smtClean="0"/>
              <a:t>Ex. sickle cell disease: mutation of a single base pair in a gene that codes for the beta-globin polypeptide in hemoglobin. Individuals who are homozygous for the mutant gene will have multiple symptoms associated with sickle cell.</a:t>
            </a:r>
            <a:endParaRPr lang="en-US" dirty="0"/>
          </a:p>
        </p:txBody>
      </p:sp>
    </p:spTree>
    <p:extLst>
      <p:ext uri="{BB962C8B-B14F-4D97-AF65-F5344CB8AC3E}">
        <p14:creationId xmlns:p14="http://schemas.microsoft.com/office/powerpoint/2010/main" val="262190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point mutations: substitutions</a:t>
            </a:r>
            <a:endParaRPr lang="en-US" dirty="0"/>
          </a:p>
        </p:txBody>
      </p:sp>
      <p:sp>
        <p:nvSpPr>
          <p:cNvPr id="3" name="Content Placeholder 2"/>
          <p:cNvSpPr>
            <a:spLocks noGrp="1"/>
          </p:cNvSpPr>
          <p:nvPr>
            <p:ph idx="1"/>
          </p:nvPr>
        </p:nvSpPr>
        <p:spPr/>
        <p:txBody>
          <a:bodyPr/>
          <a:lstStyle/>
          <a:p>
            <a:r>
              <a:rPr lang="en-US" dirty="0" smtClean="0"/>
              <a:t>Base pair substitution – the replacement of one nucleotide and its “partner” with another pair of nucleotides.</a:t>
            </a:r>
          </a:p>
          <a:p>
            <a:endParaRPr lang="en-US" dirty="0" smtClean="0"/>
          </a:p>
          <a:p>
            <a:r>
              <a:rPr lang="en-US" dirty="0" smtClean="0"/>
              <a:t>Missense mutations – substitution of a single amino acid for another amino acid. </a:t>
            </a:r>
          </a:p>
          <a:p>
            <a:endParaRPr lang="en-US" dirty="0" smtClean="0"/>
          </a:p>
          <a:p>
            <a:r>
              <a:rPr lang="en-US" dirty="0" smtClean="0"/>
              <a:t>Nonsense mutation – point mutation that changes a codon for an amino acid into a STOP codon. Translation ends prematurely and leads to a nonfunctional protein.</a:t>
            </a:r>
            <a:endParaRPr lang="en-US" dirty="0"/>
          </a:p>
        </p:txBody>
      </p:sp>
    </p:spTree>
    <p:extLst>
      <p:ext uri="{BB962C8B-B14F-4D97-AF65-F5344CB8AC3E}">
        <p14:creationId xmlns:p14="http://schemas.microsoft.com/office/powerpoint/2010/main" val="1675520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Mutations : insertions and deletions</a:t>
            </a:r>
            <a:endParaRPr lang="en-US" dirty="0"/>
          </a:p>
        </p:txBody>
      </p:sp>
      <p:sp>
        <p:nvSpPr>
          <p:cNvPr id="3" name="Content Placeholder 2"/>
          <p:cNvSpPr>
            <a:spLocks noGrp="1"/>
          </p:cNvSpPr>
          <p:nvPr>
            <p:ph idx="1"/>
          </p:nvPr>
        </p:nvSpPr>
        <p:spPr/>
        <p:txBody>
          <a:bodyPr/>
          <a:lstStyle/>
          <a:p>
            <a:r>
              <a:rPr lang="en-US" dirty="0" smtClean="0"/>
              <a:t>Additions or losses of nucleotide pairs in a gene, leading to disastrous effects on the resulting protein because the “reading frame” has been altered.</a:t>
            </a:r>
          </a:p>
          <a:p>
            <a:endParaRPr lang="en-US" dirty="0" smtClean="0"/>
          </a:p>
          <a:p>
            <a:r>
              <a:rPr lang="en-US" dirty="0" smtClean="0"/>
              <a:t>Frameshift mutations – alters the triplet groupings of bases in the mRNA. All nucleotides “downstream” of the insertion or deletion will be improperly grouped into codons.</a:t>
            </a:r>
          </a:p>
          <a:p>
            <a:endParaRPr lang="en-US" dirty="0"/>
          </a:p>
          <a:p>
            <a:r>
              <a:rPr lang="en-US" dirty="0" smtClean="0"/>
              <a:t>THE FAT CAT ATE THE RAT- deletion mutation of first F</a:t>
            </a:r>
          </a:p>
          <a:p>
            <a:r>
              <a:rPr lang="en-US" dirty="0" smtClean="0"/>
              <a:t>THE ATC ATA TET HER AT – makes no sense and the protein will be nonfunctional</a:t>
            </a:r>
          </a:p>
          <a:p>
            <a:endParaRPr lang="en-US" dirty="0"/>
          </a:p>
        </p:txBody>
      </p:sp>
    </p:spTree>
    <p:extLst>
      <p:ext uri="{BB962C8B-B14F-4D97-AF65-F5344CB8AC3E}">
        <p14:creationId xmlns:p14="http://schemas.microsoft.com/office/powerpoint/2010/main" val="746223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mutagens</a:t>
            </a:r>
            <a:endParaRPr lang="en-US" dirty="0"/>
          </a:p>
        </p:txBody>
      </p:sp>
      <p:sp>
        <p:nvSpPr>
          <p:cNvPr id="3" name="Content Placeholder 2"/>
          <p:cNvSpPr>
            <a:spLocks noGrp="1"/>
          </p:cNvSpPr>
          <p:nvPr>
            <p:ph idx="1"/>
          </p:nvPr>
        </p:nvSpPr>
        <p:spPr/>
        <p:txBody>
          <a:bodyPr/>
          <a:lstStyle/>
          <a:p>
            <a:r>
              <a:rPr lang="en-US" dirty="0" smtClean="0"/>
              <a:t>Physical and chemical agents, called mutagens, may interact with DNA to cause mutations.</a:t>
            </a:r>
          </a:p>
          <a:p>
            <a:endParaRPr lang="en-US" dirty="0" smtClean="0"/>
          </a:p>
          <a:p>
            <a:r>
              <a:rPr lang="en-US" dirty="0" smtClean="0"/>
              <a:t>X-rays, UV light  - cause genetic changes</a:t>
            </a:r>
          </a:p>
          <a:p>
            <a:endParaRPr lang="en-US" dirty="0" smtClean="0"/>
          </a:p>
          <a:p>
            <a:r>
              <a:rPr lang="en-US" dirty="0" smtClean="0"/>
              <a:t>Cancer causing chemicals – interfere with correct DNA replication and/or cause chemical changes in bases that change their pairing properties</a:t>
            </a:r>
            <a:endParaRPr lang="en-US" dirty="0"/>
          </a:p>
        </p:txBody>
      </p:sp>
    </p:spTree>
    <p:extLst>
      <p:ext uri="{BB962C8B-B14F-4D97-AF65-F5344CB8AC3E}">
        <p14:creationId xmlns:p14="http://schemas.microsoft.com/office/powerpoint/2010/main" val="154839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Transcription – mRNA is transcribed from a DNA template.</a:t>
            </a:r>
          </a:p>
          <a:p>
            <a:r>
              <a:rPr lang="en-US" dirty="0" smtClean="0"/>
              <a:t>RNA Processing – pre-mRNA is spliced and modified to produce mRNA which moves from the nucleus into the cytoplasm.</a:t>
            </a:r>
          </a:p>
          <a:p>
            <a:r>
              <a:rPr lang="en-US" dirty="0" smtClean="0"/>
              <a:t>The mRNA leaves the nucleus and attaches to a ribosome.</a:t>
            </a:r>
          </a:p>
          <a:p>
            <a:r>
              <a:rPr lang="en-US" dirty="0" smtClean="0"/>
              <a:t>Each amino acid attaches to its proper </a:t>
            </a:r>
            <a:r>
              <a:rPr lang="en-US" dirty="0" err="1" smtClean="0"/>
              <a:t>tRNA</a:t>
            </a:r>
            <a:endParaRPr lang="en-US" dirty="0" smtClean="0"/>
          </a:p>
          <a:p>
            <a:r>
              <a:rPr lang="en-US" dirty="0" smtClean="0"/>
              <a:t>Translation – a succession of </a:t>
            </a:r>
            <a:r>
              <a:rPr lang="en-US" dirty="0" err="1" smtClean="0"/>
              <a:t>tRNAs</a:t>
            </a:r>
            <a:r>
              <a:rPr lang="en-US" dirty="0" smtClean="0"/>
              <a:t> add their amino acids to a polypeptide chain as the mRNA is moved through the ribosome one codon at a time.</a:t>
            </a:r>
          </a:p>
          <a:p>
            <a:r>
              <a:rPr lang="en-US" dirty="0" smtClean="0"/>
              <a:t>When completed, the polypeptide is released from the ribosome.</a:t>
            </a:r>
          </a:p>
          <a:p>
            <a:r>
              <a:rPr lang="en-US" dirty="0" smtClean="0"/>
              <a:t>The protein expresses the gene that the DNA coded for.</a:t>
            </a:r>
            <a:endParaRPr lang="en-US" dirty="0"/>
          </a:p>
        </p:txBody>
      </p:sp>
    </p:spTree>
    <p:extLst>
      <p:ext uri="{BB962C8B-B14F-4D97-AF65-F5344CB8AC3E}">
        <p14:creationId xmlns:p14="http://schemas.microsoft.com/office/powerpoint/2010/main" val="1957255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TRANSFER RNA</a:t>
            </a:r>
            <a:endParaRPr lang="en-US" dirty="0"/>
          </a:p>
        </p:txBody>
      </p:sp>
      <p:sp>
        <p:nvSpPr>
          <p:cNvPr id="3" name="Content Placeholder 2"/>
          <p:cNvSpPr>
            <a:spLocks noGrp="1"/>
          </p:cNvSpPr>
          <p:nvPr>
            <p:ph idx="1"/>
          </p:nvPr>
        </p:nvSpPr>
        <p:spPr>
          <a:xfrm>
            <a:off x="685800" y="2194560"/>
            <a:ext cx="10928268" cy="4024125"/>
          </a:xfrm>
        </p:spPr>
        <p:txBody>
          <a:bodyPr/>
          <a:lstStyle/>
          <a:p>
            <a:r>
              <a:rPr lang="en-US" dirty="0" err="1" smtClean="0"/>
              <a:t>tRNA</a:t>
            </a:r>
            <a:r>
              <a:rPr lang="en-US" dirty="0" smtClean="0"/>
              <a:t> brings the correct amino acid from the cytoplasm to the ribosome.</a:t>
            </a:r>
          </a:p>
          <a:p>
            <a:r>
              <a:rPr lang="en-US" dirty="0" smtClean="0"/>
              <a:t>The cell keeps a “pool” of all 20 amino acids by synthesizing them or taking them from the food we eat.</a:t>
            </a:r>
          </a:p>
          <a:p>
            <a:r>
              <a:rPr lang="en-US" dirty="0" smtClean="0"/>
              <a:t>Each </a:t>
            </a:r>
            <a:r>
              <a:rPr lang="en-US" dirty="0" err="1" smtClean="0"/>
              <a:t>tRNA</a:t>
            </a:r>
            <a:r>
              <a:rPr lang="en-US" dirty="0" smtClean="0"/>
              <a:t> translates a particular mRNA codon into a specific amino acid</a:t>
            </a:r>
          </a:p>
          <a:p>
            <a:r>
              <a:rPr lang="en-US" dirty="0" smtClean="0"/>
              <a:t>The </a:t>
            </a:r>
            <a:r>
              <a:rPr lang="en-US" dirty="0" err="1" smtClean="0"/>
              <a:t>tRNA</a:t>
            </a:r>
            <a:r>
              <a:rPr lang="en-US" dirty="0" smtClean="0"/>
              <a:t> has the amino acid on one end and the anticodon (complimentary base pairs to the codon) on the other</a:t>
            </a:r>
          </a:p>
          <a:p>
            <a:r>
              <a:rPr lang="en-US" dirty="0" smtClean="0"/>
              <a:t>Codon by codon, the genetic message of DNA is translated and the ribosome joins the amino acids into a polypeptide chain.</a:t>
            </a:r>
            <a:endParaRPr lang="en-US" dirty="0"/>
          </a:p>
        </p:txBody>
      </p:sp>
    </p:spTree>
    <p:extLst>
      <p:ext uri="{BB962C8B-B14F-4D97-AF65-F5344CB8AC3E}">
        <p14:creationId xmlns:p14="http://schemas.microsoft.com/office/powerpoint/2010/main" val="529794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 and function of Transfer RNA</a:t>
            </a:r>
            <a:endParaRPr lang="en-US" dirty="0"/>
          </a:p>
        </p:txBody>
      </p:sp>
      <p:sp>
        <p:nvSpPr>
          <p:cNvPr id="3" name="Content Placeholder 2"/>
          <p:cNvSpPr>
            <a:spLocks noGrp="1"/>
          </p:cNvSpPr>
          <p:nvPr>
            <p:ph idx="1"/>
          </p:nvPr>
        </p:nvSpPr>
        <p:spPr/>
        <p:txBody>
          <a:bodyPr/>
          <a:lstStyle/>
          <a:p>
            <a:r>
              <a:rPr lang="en-US" dirty="0" smtClean="0"/>
              <a:t>Like mRNA, </a:t>
            </a:r>
            <a:r>
              <a:rPr lang="en-US" dirty="0" err="1" smtClean="0"/>
              <a:t>tRNA</a:t>
            </a:r>
            <a:r>
              <a:rPr lang="en-US" dirty="0" smtClean="0"/>
              <a:t> is made in the nucleus and must travel to the cytoplasm where it can be used repeatedly</a:t>
            </a:r>
          </a:p>
          <a:p>
            <a:r>
              <a:rPr lang="en-US" dirty="0" smtClean="0"/>
              <a:t>There are complimentary strands along the length of </a:t>
            </a:r>
            <a:r>
              <a:rPr lang="en-US" dirty="0" err="1" smtClean="0"/>
              <a:t>tRNA</a:t>
            </a:r>
            <a:r>
              <a:rPr lang="en-US" dirty="0" smtClean="0"/>
              <a:t> that can hydrogen bond to each other allowing the </a:t>
            </a:r>
            <a:r>
              <a:rPr lang="en-US" dirty="0" err="1" smtClean="0"/>
              <a:t>tRNA</a:t>
            </a:r>
            <a:r>
              <a:rPr lang="en-US" dirty="0" smtClean="0"/>
              <a:t> to fold and form a 3-dimensional structure.</a:t>
            </a:r>
          </a:p>
          <a:p>
            <a:r>
              <a:rPr lang="en-US" dirty="0" smtClean="0"/>
              <a:t>20 different enzymes called aminoacyl-</a:t>
            </a:r>
            <a:r>
              <a:rPr lang="en-US" dirty="0" err="1" smtClean="0"/>
              <a:t>tRNA</a:t>
            </a:r>
            <a:r>
              <a:rPr lang="en-US" dirty="0" smtClean="0"/>
              <a:t> </a:t>
            </a:r>
            <a:r>
              <a:rPr lang="en-US" dirty="0" err="1" smtClean="0"/>
              <a:t>synthetases</a:t>
            </a:r>
            <a:r>
              <a:rPr lang="en-US" dirty="0" smtClean="0"/>
              <a:t> make sure the </a:t>
            </a:r>
            <a:r>
              <a:rPr lang="en-US" dirty="0" err="1" smtClean="0"/>
              <a:t>tRNA</a:t>
            </a:r>
            <a:r>
              <a:rPr lang="en-US" dirty="0" smtClean="0"/>
              <a:t> carries the correct amino acid to the ribosome.</a:t>
            </a:r>
          </a:p>
          <a:p>
            <a:r>
              <a:rPr lang="en-US" dirty="0" smtClean="0"/>
              <a:t>WOBBLE - flexible base-pairing between the 3</a:t>
            </a:r>
            <a:r>
              <a:rPr lang="en-US" baseline="30000" dirty="0" smtClean="0"/>
              <a:t>rd</a:t>
            </a:r>
            <a:r>
              <a:rPr lang="en-US" dirty="0" smtClean="0"/>
              <a:t> base of a codon and the corresponding base of the anticodon. This is why several codons can </a:t>
            </a:r>
            <a:r>
              <a:rPr lang="en-US" dirty="0"/>
              <a:t>c</a:t>
            </a:r>
            <a:r>
              <a:rPr lang="en-US" dirty="0" smtClean="0"/>
              <a:t>ode for the same amino acid. </a:t>
            </a:r>
            <a:endParaRPr lang="en-US" dirty="0"/>
          </a:p>
        </p:txBody>
      </p:sp>
    </p:spTree>
    <p:extLst>
      <p:ext uri="{BB962C8B-B14F-4D97-AF65-F5344CB8AC3E}">
        <p14:creationId xmlns:p14="http://schemas.microsoft.com/office/powerpoint/2010/main" val="500927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Ribosomes</a:t>
            </a:r>
            <a:endParaRPr lang="en-US" dirty="0"/>
          </a:p>
        </p:txBody>
      </p:sp>
      <p:sp>
        <p:nvSpPr>
          <p:cNvPr id="3" name="Content Placeholder 2"/>
          <p:cNvSpPr>
            <a:spLocks noGrp="1"/>
          </p:cNvSpPr>
          <p:nvPr>
            <p:ph idx="1"/>
          </p:nvPr>
        </p:nvSpPr>
        <p:spPr/>
        <p:txBody>
          <a:bodyPr/>
          <a:lstStyle/>
          <a:p>
            <a:r>
              <a:rPr lang="en-US" dirty="0" smtClean="0"/>
              <a:t>2 subunits to a ribosome, called large and small, and are made of </a:t>
            </a:r>
            <a:r>
              <a:rPr lang="en-US" dirty="0" err="1" smtClean="0"/>
              <a:t>rRNA</a:t>
            </a:r>
            <a:r>
              <a:rPr lang="en-US" dirty="0" smtClean="0"/>
              <a:t>.</a:t>
            </a:r>
          </a:p>
          <a:p>
            <a:r>
              <a:rPr lang="en-US" dirty="0" smtClean="0"/>
              <a:t>Large and small join to form a functioning ribosome when they attach to a mRNA molecule.</a:t>
            </a:r>
          </a:p>
          <a:p>
            <a:r>
              <a:rPr lang="en-US" dirty="0" smtClean="0"/>
              <a:t>Bacterial and eukaryotic ribosomes differ slightly and are medically significant: antibiotic drugs can inactivate bacterial ribosomes without inhibiting the eukaryote’s ability to make proteins. (ex. tetracycline used to fight bacterial infections).</a:t>
            </a:r>
          </a:p>
          <a:p>
            <a:r>
              <a:rPr lang="en-US" dirty="0" smtClean="0"/>
              <a:t>mRNA binding sites – A, P, and E</a:t>
            </a:r>
          </a:p>
          <a:p>
            <a:pPr lvl="1"/>
            <a:r>
              <a:rPr lang="en-US" dirty="0" smtClean="0"/>
              <a:t>A – holds the </a:t>
            </a:r>
            <a:r>
              <a:rPr lang="en-US" dirty="0" err="1" smtClean="0"/>
              <a:t>tRNA</a:t>
            </a:r>
            <a:r>
              <a:rPr lang="en-US" dirty="0" smtClean="0"/>
              <a:t> carrying the next amino acid</a:t>
            </a:r>
          </a:p>
          <a:p>
            <a:pPr lvl="1"/>
            <a:r>
              <a:rPr lang="en-US" dirty="0" smtClean="0"/>
              <a:t>P – holds the </a:t>
            </a:r>
            <a:r>
              <a:rPr lang="en-US" dirty="0" err="1" smtClean="0"/>
              <a:t>tRNA</a:t>
            </a:r>
            <a:r>
              <a:rPr lang="en-US" dirty="0" smtClean="0"/>
              <a:t> attached to the growing polypeptide </a:t>
            </a:r>
          </a:p>
          <a:p>
            <a:pPr lvl="1"/>
            <a:r>
              <a:rPr lang="en-US" dirty="0" smtClean="0"/>
              <a:t>E – discharged </a:t>
            </a:r>
            <a:r>
              <a:rPr lang="en-US" dirty="0" err="1" smtClean="0"/>
              <a:t>tRNA</a:t>
            </a:r>
            <a:r>
              <a:rPr lang="en-US" dirty="0" smtClean="0"/>
              <a:t> leaves the ribosome</a:t>
            </a:r>
          </a:p>
          <a:p>
            <a:endParaRPr lang="en-US" dirty="0"/>
          </a:p>
        </p:txBody>
      </p:sp>
    </p:spTree>
    <p:extLst>
      <p:ext uri="{BB962C8B-B14F-4D97-AF65-F5344CB8AC3E}">
        <p14:creationId xmlns:p14="http://schemas.microsoft.com/office/powerpoint/2010/main" val="1585834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Building a polypeptide</a:t>
            </a:r>
            <a:endParaRPr lang="en-US" dirty="0"/>
          </a:p>
        </p:txBody>
      </p:sp>
      <p:sp>
        <p:nvSpPr>
          <p:cNvPr id="3" name="Content Placeholder 2"/>
          <p:cNvSpPr>
            <a:spLocks noGrp="1"/>
          </p:cNvSpPr>
          <p:nvPr>
            <p:ph idx="1"/>
          </p:nvPr>
        </p:nvSpPr>
        <p:spPr/>
        <p:txBody>
          <a:bodyPr/>
          <a:lstStyle/>
          <a:p>
            <a:r>
              <a:rPr lang="en-US" dirty="0" smtClean="0"/>
              <a:t>The 3 stages of translation:</a:t>
            </a:r>
          </a:p>
          <a:p>
            <a:r>
              <a:rPr lang="en-US" dirty="0" smtClean="0"/>
              <a:t>Initiation stage: brings together mRNA, a </a:t>
            </a:r>
            <a:r>
              <a:rPr lang="en-US" dirty="0" err="1" smtClean="0"/>
              <a:t>tRNA</a:t>
            </a:r>
            <a:r>
              <a:rPr lang="en-US" dirty="0" smtClean="0"/>
              <a:t> bearing the first amino acid of the polypeptide, and the two subunits of the ribosome. An specific initiator </a:t>
            </a:r>
            <a:r>
              <a:rPr lang="en-US" dirty="0" err="1" smtClean="0"/>
              <a:t>tRNA</a:t>
            </a:r>
            <a:r>
              <a:rPr lang="en-US" dirty="0" smtClean="0"/>
              <a:t> carries the start codon, methionine.</a:t>
            </a:r>
          </a:p>
          <a:p>
            <a:r>
              <a:rPr lang="en-US" dirty="0" smtClean="0"/>
              <a:t>Elongation stage: amino acids are added to the growing polypeptide one by one. </a:t>
            </a:r>
            <a:r>
              <a:rPr lang="en-US" dirty="0"/>
              <a:t> </a:t>
            </a:r>
            <a:r>
              <a:rPr lang="en-US" dirty="0" smtClean="0"/>
              <a:t>Each addition involves proteins, called elongation factors, and includes 3 stages.</a:t>
            </a:r>
          </a:p>
          <a:p>
            <a:pPr lvl="1"/>
            <a:r>
              <a:rPr lang="en-US" dirty="0" smtClean="0"/>
              <a:t>1. Codon Recognition – the anticodon pairs with the complimentary codon in the A site.</a:t>
            </a:r>
          </a:p>
          <a:p>
            <a:pPr lvl="1"/>
            <a:r>
              <a:rPr lang="en-US" dirty="0" smtClean="0"/>
              <a:t>2. Peptide Bond Formation – an </a:t>
            </a:r>
            <a:r>
              <a:rPr lang="en-US" dirty="0" err="1" smtClean="0"/>
              <a:t>rRNA</a:t>
            </a:r>
            <a:r>
              <a:rPr lang="en-US" dirty="0" smtClean="0"/>
              <a:t> molecule catalyzes the formation of a peptide bond between the new </a:t>
            </a:r>
            <a:r>
              <a:rPr lang="en-US" dirty="0" err="1" smtClean="0"/>
              <a:t>a.a</a:t>
            </a:r>
            <a:r>
              <a:rPr lang="en-US" dirty="0" smtClean="0"/>
              <a:t>. and the carboxyl end of the growing polypeptide in the P site.</a:t>
            </a:r>
          </a:p>
          <a:p>
            <a:endParaRPr lang="en-US" dirty="0"/>
          </a:p>
        </p:txBody>
      </p:sp>
    </p:spTree>
    <p:extLst>
      <p:ext uri="{BB962C8B-B14F-4D97-AF65-F5344CB8AC3E}">
        <p14:creationId xmlns:p14="http://schemas.microsoft.com/office/powerpoint/2010/main" val="564045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Building a polypeptide</a:t>
            </a:r>
            <a:endParaRPr lang="en-US" dirty="0"/>
          </a:p>
        </p:txBody>
      </p:sp>
      <p:sp>
        <p:nvSpPr>
          <p:cNvPr id="3" name="Content Placeholder 2"/>
          <p:cNvSpPr>
            <a:spLocks noGrp="1"/>
          </p:cNvSpPr>
          <p:nvPr>
            <p:ph idx="1"/>
          </p:nvPr>
        </p:nvSpPr>
        <p:spPr/>
        <p:txBody>
          <a:bodyPr/>
          <a:lstStyle/>
          <a:p>
            <a:pPr lvl="1"/>
            <a:r>
              <a:rPr lang="en-US" dirty="0" smtClean="0"/>
              <a:t>3: Translocation – the empty </a:t>
            </a:r>
            <a:r>
              <a:rPr lang="en-US" dirty="0" err="1" smtClean="0"/>
              <a:t>tRNA</a:t>
            </a:r>
            <a:r>
              <a:rPr lang="en-US" dirty="0" smtClean="0"/>
              <a:t> in the P site is moved to the E site where it is released. The mRNA brings its next codon to be translated to the A site.</a:t>
            </a:r>
          </a:p>
          <a:p>
            <a:pPr lvl="1"/>
            <a:endParaRPr lang="en-US" dirty="0"/>
          </a:p>
          <a:p>
            <a:pPr lvl="1"/>
            <a:endParaRPr lang="en-US" dirty="0" smtClean="0"/>
          </a:p>
          <a:p>
            <a:pPr lvl="1"/>
            <a:r>
              <a:rPr lang="en-US" dirty="0" smtClean="0"/>
              <a:t>Termination of translation (stage three) : elongation continues until a stop codon reaches the A site. A release factor protein binds directly to the stop codon at the A site and causes the addition of a water molecule to the end of the polypeptide chain. This hydrolyzes (breaks) the bond between the polypeptide and the </a:t>
            </a:r>
            <a:r>
              <a:rPr lang="en-US" dirty="0" err="1" smtClean="0"/>
              <a:t>tRNA</a:t>
            </a:r>
            <a:r>
              <a:rPr lang="en-US" dirty="0" smtClean="0"/>
              <a:t> in the P site.</a:t>
            </a:r>
          </a:p>
          <a:p>
            <a:endParaRPr lang="en-US" dirty="0"/>
          </a:p>
        </p:txBody>
      </p:sp>
    </p:spTree>
    <p:extLst>
      <p:ext uri="{BB962C8B-B14F-4D97-AF65-F5344CB8AC3E}">
        <p14:creationId xmlns:p14="http://schemas.microsoft.com/office/powerpoint/2010/main" val="237979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Polyribosomes</a:t>
            </a:r>
            <a:endParaRPr lang="en-US" dirty="0"/>
          </a:p>
        </p:txBody>
      </p:sp>
      <p:sp>
        <p:nvSpPr>
          <p:cNvPr id="3" name="Content Placeholder 2"/>
          <p:cNvSpPr>
            <a:spLocks noGrp="1"/>
          </p:cNvSpPr>
          <p:nvPr>
            <p:ph idx="1"/>
          </p:nvPr>
        </p:nvSpPr>
        <p:spPr/>
        <p:txBody>
          <a:bodyPr/>
          <a:lstStyle/>
          <a:p>
            <a:r>
              <a:rPr lang="en-US" dirty="0" smtClean="0"/>
              <a:t>Multiple ribosomes translate mRNA at the same time. </a:t>
            </a:r>
          </a:p>
          <a:p>
            <a:endParaRPr lang="en-US" dirty="0" smtClean="0"/>
          </a:p>
          <a:p>
            <a:r>
              <a:rPr lang="en-US" dirty="0" smtClean="0"/>
              <a:t>Many polypeptides can be made simultaneously from the same strand of mRNA.</a:t>
            </a:r>
          </a:p>
          <a:p>
            <a:endParaRPr lang="en-US" dirty="0" smtClean="0"/>
          </a:p>
          <a:p>
            <a:r>
              <a:rPr lang="en-US" dirty="0" smtClean="0"/>
              <a:t>Multiple ribosomes can attach to the strand of mRNA. These strands of ribosomes are called polyribosomes (or </a:t>
            </a:r>
            <a:r>
              <a:rPr lang="en-US" dirty="0" err="1" smtClean="0"/>
              <a:t>polysomes</a:t>
            </a:r>
            <a:r>
              <a:rPr lang="en-US" dirty="0" smtClean="0"/>
              <a:t>).</a:t>
            </a:r>
          </a:p>
          <a:p>
            <a:endParaRPr lang="en-US" dirty="0" smtClean="0"/>
          </a:p>
          <a:p>
            <a:r>
              <a:rPr lang="en-US" dirty="0" err="1" smtClean="0"/>
              <a:t>Polysomes</a:t>
            </a:r>
            <a:r>
              <a:rPr lang="en-US" dirty="0" smtClean="0"/>
              <a:t> enable a cell to make copies of a polypeptide very quickly.</a:t>
            </a:r>
            <a:endParaRPr lang="en-US" dirty="0"/>
          </a:p>
        </p:txBody>
      </p:sp>
    </p:spTree>
    <p:extLst>
      <p:ext uri="{BB962C8B-B14F-4D97-AF65-F5344CB8AC3E}">
        <p14:creationId xmlns:p14="http://schemas.microsoft.com/office/powerpoint/2010/main" val="806165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Completing and targeting the functional protein</a:t>
            </a:r>
            <a:endParaRPr lang="en-US" dirty="0"/>
          </a:p>
        </p:txBody>
      </p:sp>
      <p:sp>
        <p:nvSpPr>
          <p:cNvPr id="3" name="Content Placeholder 2"/>
          <p:cNvSpPr>
            <a:spLocks noGrp="1"/>
          </p:cNvSpPr>
          <p:nvPr>
            <p:ph idx="1"/>
          </p:nvPr>
        </p:nvSpPr>
        <p:spPr/>
        <p:txBody>
          <a:bodyPr/>
          <a:lstStyle/>
          <a:p>
            <a:r>
              <a:rPr lang="en-US" dirty="0" smtClean="0"/>
              <a:t>The polypeptide begins to coil and fold forming a protein with a specific shape, a 3-dimensional molecule with secondary and tertiary structure.</a:t>
            </a:r>
          </a:p>
          <a:p>
            <a:endParaRPr lang="en-US" dirty="0" smtClean="0"/>
          </a:p>
          <a:p>
            <a:r>
              <a:rPr lang="en-US" dirty="0" smtClean="0"/>
              <a:t>2 or more polypeptides, that are synthesized separately, may come together becoming a protein that has quaternary structure (ex) hemoglobin</a:t>
            </a:r>
            <a:endParaRPr lang="en-US" dirty="0"/>
          </a:p>
        </p:txBody>
      </p:sp>
    </p:spTree>
    <p:extLst>
      <p:ext uri="{BB962C8B-B14F-4D97-AF65-F5344CB8AC3E}">
        <p14:creationId xmlns:p14="http://schemas.microsoft.com/office/powerpoint/2010/main" val="1101062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Free vs. bound ribosomes</a:t>
            </a:r>
            <a:endParaRPr lang="en-US" dirty="0"/>
          </a:p>
        </p:txBody>
      </p:sp>
      <p:sp>
        <p:nvSpPr>
          <p:cNvPr id="3" name="Content Placeholder 2"/>
          <p:cNvSpPr>
            <a:spLocks noGrp="1"/>
          </p:cNvSpPr>
          <p:nvPr>
            <p:ph idx="1"/>
          </p:nvPr>
        </p:nvSpPr>
        <p:spPr/>
        <p:txBody>
          <a:bodyPr/>
          <a:lstStyle/>
          <a:p>
            <a:r>
              <a:rPr lang="en-US" dirty="0" smtClean="0"/>
              <a:t>Free Ribosomes – suspended in the cytosol and synthesize proteins that will stay there.</a:t>
            </a:r>
          </a:p>
          <a:p>
            <a:endParaRPr lang="en-US" dirty="0" smtClean="0"/>
          </a:p>
          <a:p>
            <a:r>
              <a:rPr lang="en-US" dirty="0" smtClean="0"/>
              <a:t>Bound Ribosomes – attached to the ER or the nuclear envelope. These ribosomes make proteins of the endomembrane system (ex.  nuclear envelope and lysosomes) as well as proteins secreted from the cytosol (ex. insulin).</a:t>
            </a:r>
          </a:p>
          <a:p>
            <a:endParaRPr lang="en-US" dirty="0" smtClean="0"/>
          </a:p>
          <a:p>
            <a:r>
              <a:rPr lang="en-US" dirty="0" smtClean="0"/>
              <a:t>The ribosomes are identical and can switch their status from free to bound.</a:t>
            </a:r>
            <a:endParaRPr lang="en-US" dirty="0"/>
          </a:p>
        </p:txBody>
      </p:sp>
    </p:spTree>
    <p:extLst>
      <p:ext uri="{BB962C8B-B14F-4D97-AF65-F5344CB8AC3E}">
        <p14:creationId xmlns:p14="http://schemas.microsoft.com/office/powerpoint/2010/main" val="1974320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Vapor Trail</Template>
  <TotalTime>1197</TotalTime>
  <Words>1139</Words>
  <Application>Microsoft Macintosh PowerPoint</Application>
  <PresentationFormat>Widescreen</PresentationFormat>
  <Paragraphs>83</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Century Gothic</vt:lpstr>
      <vt:lpstr>Arial</vt:lpstr>
      <vt:lpstr>Vapor Trail</vt:lpstr>
      <vt:lpstr>Translation and  Point Mutations</vt:lpstr>
      <vt:lpstr>TRANSFER RNA</vt:lpstr>
      <vt:lpstr>Structure and function of Transfer RNA</vt:lpstr>
      <vt:lpstr>Ribosomes</vt:lpstr>
      <vt:lpstr>Building a polypeptide</vt:lpstr>
      <vt:lpstr>Building a polypeptide</vt:lpstr>
      <vt:lpstr>Polyribosomes</vt:lpstr>
      <vt:lpstr>Completing and targeting the functional protein</vt:lpstr>
      <vt:lpstr>Free vs. bound ribosomes</vt:lpstr>
      <vt:lpstr>Point mutations</vt:lpstr>
      <vt:lpstr>Types of point mutations: substitutions</vt:lpstr>
      <vt:lpstr>Mutations : insertions and deletions</vt:lpstr>
      <vt:lpstr>mutagens</vt:lpstr>
      <vt:lpstr>summary</vt:lpstr>
    </vt:vector>
  </TitlesOfParts>
  <Company/>
  <LinksUpToDate>false</LinksUpToDate>
  <SharedDoc>false</SharedDoc>
  <HyperlinksChanged>false</HyperlinksChanged>
  <AppVersion>15.0025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Translation and  Point Mutations</dc:title>
  <dc:creator>Microsoft Office User</dc:creator>
  <cp:lastModifiedBy>Microsoft Office User</cp:lastModifiedBy>
  <cp:revision>18</cp:revision>
  <dcterms:created xsi:type="dcterms:W3CDTF">2018-04-08T20:14:30Z</dcterms:created>
  <dcterms:modified xsi:type="dcterms:W3CDTF">2019-03-26T21:12:54Z</dcterms:modified>
</cp:coreProperties>
</file>